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5EC77C-B5E7-47AC-A1E1-9A46FF28C70D}" type="datetimeFigureOut">
              <a:rPr lang="en-US" smtClean="0"/>
              <a:pPr/>
              <a:t>30-Aug-20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19D027-A24D-46C4-9D61-B666A1E98A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azon.com/Cambridge-Encyclopedia-Language-David-Crystal/dp/052155967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janeRosieEnomar/presentation-english-17032067" TargetMode="External"/><Relationship Id="rId2" Type="http://schemas.openxmlformats.org/officeDocument/2006/relationships/hyperlink" Target="https://exclusive.multibriefs.com/content/the-theory-of-language-esl-and-phonetics/education%20Retrieved%20on%2030/08/20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153400" cy="1600200"/>
          </a:xfrm>
        </p:spPr>
        <p:txBody>
          <a:bodyPr>
            <a:normAutofit fontScale="70000" lnSpcReduction="20000"/>
          </a:bodyPr>
          <a:lstStyle/>
          <a:p>
            <a:r>
              <a:rPr lang="en-US" sz="3000" b="1" dirty="0" smtClean="0"/>
              <a:t>Sound Unit: </a:t>
            </a:r>
            <a:r>
              <a:rPr lang="en-IN" sz="2800" b="1" dirty="0" smtClean="0"/>
              <a:t>Features of Connected speech: assimilation, elision and juncture</a:t>
            </a:r>
            <a:endParaRPr lang="en-US" sz="2800" b="1" dirty="0" smtClean="0"/>
          </a:p>
          <a:p>
            <a:endParaRPr lang="en-US" sz="3000" b="1" dirty="0" smtClean="0"/>
          </a:p>
          <a:p>
            <a:r>
              <a:rPr lang="en-US" sz="3000" b="1" dirty="0" smtClean="0"/>
              <a:t>by</a:t>
            </a:r>
          </a:p>
          <a:p>
            <a:r>
              <a:rPr lang="en-US" sz="3000" b="1" dirty="0" smtClean="0"/>
              <a:t>Dr. </a:t>
            </a:r>
            <a:r>
              <a:rPr lang="en-US" sz="3000" b="1" dirty="0" err="1" smtClean="0"/>
              <a:t>Prithiviraj</a:t>
            </a:r>
            <a:r>
              <a:rPr lang="en-US" sz="3000" b="1" dirty="0" smtClean="0"/>
              <a:t> Singh </a:t>
            </a:r>
            <a:r>
              <a:rPr lang="en-US" sz="3000" b="1" dirty="0" err="1" smtClean="0"/>
              <a:t>Chauhan</a:t>
            </a:r>
            <a:endParaRPr lang="en-US" sz="3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Paper Nine: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IN" dirty="0" smtClean="0"/>
              <a:t>English Phonetics and Linguistics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Features of Connected Speech : Assimilation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During the pronunciation of words , some phone sounds get affected by the sounds the precede and /or succeed it. </a:t>
            </a:r>
          </a:p>
          <a:p>
            <a:r>
              <a:rPr lang="en-US" dirty="0" smtClean="0"/>
              <a:t>They way in which sounds influence each other is called assimilation.</a:t>
            </a:r>
          </a:p>
          <a:p>
            <a:r>
              <a:rPr lang="en-US" dirty="0" smtClean="0"/>
              <a:t>Example:  Peace	 /p/ 	aspirated</a:t>
            </a:r>
          </a:p>
          <a:p>
            <a:pPr>
              <a:buNone/>
            </a:pPr>
            <a:r>
              <a:rPr lang="en-US" dirty="0" smtClean="0"/>
              <a:t>                      speed	 /p/ 	</a:t>
            </a:r>
            <a:r>
              <a:rPr lang="en-US" dirty="0" err="1" smtClean="0"/>
              <a:t>unaspirated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          speed	 /</a:t>
            </a:r>
            <a:r>
              <a:rPr lang="en-US" dirty="0" err="1" smtClean="0"/>
              <a:t>i</a:t>
            </a:r>
            <a:r>
              <a:rPr lang="en-US" dirty="0" smtClean="0"/>
              <a:t>:/	 long vowel</a:t>
            </a:r>
          </a:p>
          <a:p>
            <a:pPr>
              <a:buNone/>
            </a:pPr>
            <a:r>
              <a:rPr lang="en-US" dirty="0" smtClean="0"/>
              <a:t>		          peace	/ </a:t>
            </a:r>
            <a:r>
              <a:rPr lang="en-US" dirty="0" err="1" smtClean="0"/>
              <a:t>i</a:t>
            </a:r>
            <a:r>
              <a:rPr lang="en-US" dirty="0" smtClean="0"/>
              <a:t>./ 	 short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pic>
        <p:nvPicPr>
          <p:cNvPr id="4" name="Content Placeholder 3" descr="assimilatio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7543800" cy="5181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order to maintain the characteristic rhythm of English we have to  pronounce the unaccented syllables rapidly and, in doing so, certain sounds are elided i.e. omitted while speaking.</a:t>
            </a:r>
          </a:p>
          <a:p>
            <a:r>
              <a:rPr lang="en-US" dirty="0" smtClean="0"/>
              <a:t>For example:</a:t>
            </a:r>
          </a:p>
          <a:p>
            <a:pPr>
              <a:buNone/>
            </a:pPr>
            <a:r>
              <a:rPr lang="en-US" dirty="0" smtClean="0"/>
              <a:t>			Them		/</a:t>
            </a:r>
            <a:r>
              <a:rPr lang="en-US" dirty="0" err="1" smtClean="0"/>
              <a:t>ðem</a:t>
            </a:r>
            <a:r>
              <a:rPr lang="en-US" dirty="0" smtClean="0"/>
              <a:t>/ In isolation</a:t>
            </a:r>
          </a:p>
          <a:p>
            <a:pPr>
              <a:buNone/>
            </a:pPr>
            <a:r>
              <a:rPr lang="en-US" dirty="0" smtClean="0"/>
              <a:t>			Them		/</a:t>
            </a:r>
            <a:r>
              <a:rPr lang="en-US" dirty="0" err="1" smtClean="0"/>
              <a:t>ðm</a:t>
            </a:r>
            <a:r>
              <a:rPr lang="en-US" dirty="0" smtClean="0"/>
              <a:t>/	in connected speech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5" name="Content Placeholder 4" descr="elissio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825192"/>
            <a:ext cx="8305800" cy="465180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Juncture: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Juncture: </a:t>
            </a:r>
            <a:r>
              <a:rPr lang="en-US" dirty="0" smtClean="0"/>
              <a:t>Juncture refers to </a:t>
            </a:r>
            <a:r>
              <a:rPr lang="en-US" dirty="0" smtClean="0">
                <a:hlinkClick r:id="rId2"/>
              </a:rPr>
              <a:t>breaks or pauses in speech</a:t>
            </a:r>
            <a:r>
              <a:rPr lang="en-US" dirty="0" smtClean="0"/>
              <a:t> that indicate words or other grammatical units.</a:t>
            </a:r>
          </a:p>
          <a:p>
            <a:r>
              <a:rPr lang="en-US" dirty="0" smtClean="0"/>
              <a:t>Phonetic boundaries used to demarcate words or other grammatical units are known as junctures. There are several phrases in English that are distinguishable in this way: “that stuff”/ that’s tough; “an aim”/ “a name." In the first case, for example, the {s} of “stuff” is stronger, and the {t} of tough is aspirated.</a:t>
            </a:r>
          </a:p>
          <a:p>
            <a:r>
              <a:rPr lang="en-US" dirty="0" smtClean="0"/>
              <a:t>Juncture is </a:t>
            </a:r>
            <a:r>
              <a:rPr lang="en-US" b="1" dirty="0" smtClean="0"/>
              <a:t>phonemic, </a:t>
            </a:r>
            <a:r>
              <a:rPr lang="en-US" dirty="0" smtClean="0"/>
              <a:t>that is it changes the meaning as in the following example: "I scream" and "ice cream. (Douglas </a:t>
            </a:r>
            <a:r>
              <a:rPr lang="en-US" dirty="0" err="1" smtClean="0"/>
              <a:t>Magrath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Balasubramanian</a:t>
            </a:r>
            <a:r>
              <a:rPr lang="en-US" dirty="0" smtClean="0"/>
              <a:t>, T.(2002) </a:t>
            </a:r>
            <a:r>
              <a:rPr lang="en-US" i="1" dirty="0" smtClean="0"/>
              <a:t>A Textbook of English Phonetics for Indian Students.</a:t>
            </a:r>
            <a:r>
              <a:rPr lang="en-US" dirty="0" smtClean="0"/>
              <a:t> New Delhi: Macmillan Publication. Rpt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Douglas </a:t>
            </a:r>
            <a:r>
              <a:rPr lang="en-US" dirty="0" err="1" smtClean="0"/>
              <a:t>Magrath</a:t>
            </a:r>
            <a:r>
              <a:rPr lang="en-US" dirty="0" smtClean="0"/>
              <a:t>.</a:t>
            </a:r>
            <a:r>
              <a:rPr lang="en-US" dirty="0" smtClean="0"/>
              <a:t> The theory of language: ESL and phonetics. 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exclusive.multibriefs.com/content/the-theory-of-language-esl-and-phonetics/education Retrieved on 30/08/2020</a:t>
            </a:r>
            <a:endParaRPr lang="en-US" dirty="0" smtClean="0"/>
          </a:p>
          <a:p>
            <a:r>
              <a:rPr lang="en-US" dirty="0" smtClean="0"/>
              <a:t>For more information visit:</a:t>
            </a:r>
          </a:p>
          <a:p>
            <a:r>
              <a:rPr lang="en-US" smtClean="0">
                <a:hlinkClick r:id="rId3"/>
              </a:rPr>
              <a:t>https</a:t>
            </a:r>
            <a:r>
              <a:rPr lang="en-US" smtClean="0">
                <a:hlinkClick r:id="rId3"/>
              </a:rPr>
              <a:t>://</a:t>
            </a:r>
            <a:r>
              <a:rPr lang="en-US" smtClean="0">
                <a:hlinkClick r:id="rId3"/>
              </a:rPr>
              <a:t>www.slideshare.net/janeRosieEnomar/presentation-english-17032067</a:t>
            </a:r>
            <a:r>
              <a:rPr lang="en-US" smtClean="0"/>
              <a:t>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212</TotalTime>
  <Words>162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Paper Nine: English Phonetics and Linguistics</vt:lpstr>
      <vt:lpstr>Features of Connected Speech : Assimilation</vt:lpstr>
      <vt:lpstr>Examples:</vt:lpstr>
      <vt:lpstr>Elision:</vt:lpstr>
      <vt:lpstr>Example:</vt:lpstr>
      <vt:lpstr>Juncture:</vt:lpstr>
      <vt:lpstr>Reference: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Nine: English Phonetics and Linguistics</dc:title>
  <dc:creator>Prithivi</dc:creator>
  <cp:lastModifiedBy>Prithivi</cp:lastModifiedBy>
  <cp:revision>2</cp:revision>
  <dcterms:created xsi:type="dcterms:W3CDTF">2020-08-30T05:57:18Z</dcterms:created>
  <dcterms:modified xsi:type="dcterms:W3CDTF">2020-08-30T09:40:57Z</dcterms:modified>
</cp:coreProperties>
</file>